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5"/>
  </p:notesMasterIdLst>
  <p:sldIdLst>
    <p:sldId id="856" r:id="rId6"/>
    <p:sldId id="865" r:id="rId7"/>
    <p:sldId id="916" r:id="rId8"/>
    <p:sldId id="932" r:id="rId9"/>
    <p:sldId id="289" r:id="rId10"/>
    <p:sldId id="921" r:id="rId11"/>
    <p:sldId id="926" r:id="rId12"/>
    <p:sldId id="925" r:id="rId13"/>
    <p:sldId id="934" r:id="rId14"/>
    <p:sldId id="927" r:id="rId15"/>
    <p:sldId id="913" r:id="rId16"/>
    <p:sldId id="911" r:id="rId17"/>
    <p:sldId id="928" r:id="rId18"/>
    <p:sldId id="929" r:id="rId19"/>
    <p:sldId id="930" r:id="rId20"/>
    <p:sldId id="931" r:id="rId21"/>
    <p:sldId id="914" r:id="rId22"/>
    <p:sldId id="933" r:id="rId23"/>
    <p:sldId id="887"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65"/>
            <p14:sldId id="916"/>
            <p14:sldId id="932"/>
            <p14:sldId id="289"/>
            <p14:sldId id="921"/>
            <p14:sldId id="926"/>
            <p14:sldId id="925"/>
            <p14:sldId id="934"/>
            <p14:sldId id="927"/>
            <p14:sldId id="913"/>
            <p14:sldId id="911"/>
            <p14:sldId id="928"/>
            <p14:sldId id="929"/>
            <p14:sldId id="930"/>
            <p14:sldId id="931"/>
            <p14:sldId id="914"/>
            <p14:sldId id="933"/>
            <p14:sldId id="88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93444-62EE-CA4A-AA22-CD2C7E3FFD13}" v="9" dt="2020-10-13T06:22:57.3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5226" autoAdjust="0"/>
  </p:normalViewPr>
  <p:slideViewPr>
    <p:cSldViewPr snapToGrid="0" snapToObjects="1" showGuides="1">
      <p:cViewPr varScale="1">
        <p:scale>
          <a:sx n="40" d="100"/>
          <a:sy n="40" d="100"/>
        </p:scale>
        <p:origin x="672" y="43"/>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5/10/relationships/revisionInfo" Target="revisionInfo.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70245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3535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3329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55427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159031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158379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782862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020646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250003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58815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77072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71227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3328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564846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1743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385448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8053613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2020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inimal Footer - Black">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2020  </a:t>
            </a:r>
            <a:r>
              <a:rPr lang="en-GB" b="0" i="0" dirty="0">
                <a:latin typeface="Arial" panose="020B0604020202020204" pitchFamily="34" charset="0"/>
                <a:cs typeface="Arial" panose="020B0604020202020204" pitchFamily="34" charset="0"/>
              </a:rPr>
              <a:t>//  Presentation name  //  © Copyright 2020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8"/>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60" r:id="rId5"/>
    <p:sldLayoutId id="2147483661" r:id="rId6"/>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7C76E7-1D25-461B-BF8B-33DFAD8E5B92}"/>
              </a:ext>
            </a:extLst>
          </p:cNvPr>
          <p:cNvSpPr/>
          <p:nvPr/>
        </p:nvSpPr>
        <p:spPr>
          <a:xfrm>
            <a:off x="0" y="6611779"/>
            <a:ext cx="24384000" cy="49244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err="1">
                <a:ln>
                  <a:noFill/>
                </a:ln>
                <a:solidFill>
                  <a:srgbClr val="FFFFFF"/>
                </a:solidFill>
                <a:effectLst/>
                <a:uFillTx/>
                <a:latin typeface="+mn-lt"/>
                <a:ea typeface="+mn-ea"/>
                <a:cs typeface="+mn-cs"/>
                <a:sym typeface="Helvetica"/>
              </a:rPr>
              <a:t>sss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4A1BBAC4-2209-EE4D-B6B7-5830D6C00E65}"/>
              </a:ext>
            </a:extLst>
          </p:cNvPr>
          <p:cNvSpPr txBox="1"/>
          <p:nvPr/>
        </p:nvSpPr>
        <p:spPr>
          <a:xfrm>
            <a:off x="3113847" y="6858000"/>
            <a:ext cx="18156307" cy="2318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t>IMPLEMENTING AN OAUTH 2 AUTHORIZATION SERVER WITH SPRING SECURITY</a:t>
            </a:r>
          </a:p>
          <a:p>
            <a:pPr>
              <a:lnSpc>
                <a:spcPct val="80000"/>
              </a:lnSpc>
              <a:defRPr sz="7000" cap="none" spc="-209">
                <a:solidFill>
                  <a:srgbClr val="000000"/>
                </a:solidFill>
              </a:defRPr>
            </a:pPr>
            <a:r>
              <a:rPr lang="en-US" sz="6000" dirty="0">
                <a:solidFill>
                  <a:srgbClr val="FF0000"/>
                </a:solidFill>
              </a:rPr>
              <a:t>The New Way</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spAutoFit/>
          </a:bodyPr>
          <a:lstStyle>
            <a:lvl1pPr>
              <a:defRPr>
                <a:solidFill>
                  <a:srgbClr val="000000"/>
                </a:solidFill>
              </a:defRPr>
            </a:lvl1pPr>
          </a:lstStyle>
          <a:p>
            <a:endParaRPr lang="en-US" sz="2400" cap="none" dirty="0"/>
          </a:p>
        </p:txBody>
      </p:sp>
      <p:pic>
        <p:nvPicPr>
          <p:cNvPr id="1026" name="Picture 2">
            <a:extLst>
              <a:ext uri="{FF2B5EF4-FFF2-40B4-BE49-F238E27FC236}">
                <a16:creationId xmlns:a16="http://schemas.microsoft.com/office/drawing/2014/main" id="{E15394BF-5478-40EF-B2B7-65FD2CDFB7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7837" y="791129"/>
            <a:ext cx="4920078" cy="12646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ndava">
            <a:extLst>
              <a:ext uri="{FF2B5EF4-FFF2-40B4-BE49-F238E27FC236}">
                <a16:creationId xmlns:a16="http://schemas.microsoft.com/office/drawing/2014/main" id="{0F953780-6511-4E31-8FD8-E22554D4C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7" y="446347"/>
            <a:ext cx="3801034" cy="129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119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7578964" y="5860788"/>
            <a:ext cx="8861185"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Before trying it…</a:t>
            </a:r>
            <a:endParaRPr sz="8000" dirty="0">
              <a:solidFill>
                <a:schemeClr val="bg1"/>
              </a:solidFill>
            </a:endParaRPr>
          </a:p>
        </p:txBody>
      </p:sp>
    </p:spTree>
    <p:extLst>
      <p:ext uri="{BB962C8B-B14F-4D97-AF65-F5344CB8AC3E}">
        <p14:creationId xmlns:p14="http://schemas.microsoft.com/office/powerpoint/2010/main" val="310950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10148047"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Authorization Code</a:t>
            </a:r>
            <a:endParaRPr sz="8000" dirty="0">
              <a:solidFill>
                <a:schemeClr val="bg1"/>
              </a:solidFill>
            </a:endParaRPr>
          </a:p>
        </p:txBody>
      </p:sp>
      <p:pic>
        <p:nvPicPr>
          <p:cNvPr id="4" name="Picture 3" descr="Graphical user interface, application, Teams&#10;&#10;Description automatically generated">
            <a:extLst>
              <a:ext uri="{FF2B5EF4-FFF2-40B4-BE49-F238E27FC236}">
                <a16:creationId xmlns:a16="http://schemas.microsoft.com/office/drawing/2014/main" id="{1B4EF479-FA8B-4BDB-B36E-02141978F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224" y="2288553"/>
            <a:ext cx="15795812" cy="11149985"/>
          </a:xfrm>
          <a:prstGeom prst="rect">
            <a:avLst/>
          </a:prstGeom>
        </p:spPr>
      </p:pic>
      <p:pic>
        <p:nvPicPr>
          <p:cNvPr id="12" name="Picture 2">
            <a:extLst>
              <a:ext uri="{FF2B5EF4-FFF2-40B4-BE49-F238E27FC236}">
                <a16:creationId xmlns:a16="http://schemas.microsoft.com/office/drawing/2014/main" id="{1659952D-53FD-4221-8E4D-EA57A2057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4727" y="8487776"/>
            <a:ext cx="4105836" cy="410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7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8749553"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rgbClr val="FF0000"/>
                </a:solidFill>
              </a:rPr>
              <a:t>J</a:t>
            </a:r>
            <a:r>
              <a:rPr lang="en-US" sz="8000" dirty="0">
                <a:solidFill>
                  <a:schemeClr val="bg1"/>
                </a:solidFill>
              </a:rPr>
              <a:t>SON </a:t>
            </a:r>
            <a:r>
              <a:rPr lang="en-US" sz="8000" dirty="0">
                <a:solidFill>
                  <a:srgbClr val="FF0000"/>
                </a:solidFill>
              </a:rPr>
              <a:t>W</a:t>
            </a:r>
            <a:r>
              <a:rPr lang="en-US" sz="8000" dirty="0">
                <a:solidFill>
                  <a:schemeClr val="bg1"/>
                </a:solidFill>
              </a:rPr>
              <a:t>eb </a:t>
            </a:r>
            <a:r>
              <a:rPr lang="en-US" sz="8000" dirty="0">
                <a:solidFill>
                  <a:srgbClr val="FF0000"/>
                </a:solidFill>
              </a:rPr>
              <a:t>T</a:t>
            </a:r>
            <a:r>
              <a:rPr lang="en-US" sz="8000" dirty="0">
                <a:solidFill>
                  <a:schemeClr val="bg1"/>
                </a:solidFill>
              </a:rPr>
              <a:t>oken.</a:t>
            </a:r>
            <a:endParaRPr sz="8000" dirty="0">
              <a:solidFill>
                <a:schemeClr val="bg1"/>
              </a:solidFill>
            </a:endParaRPr>
          </a:p>
        </p:txBody>
      </p:sp>
      <p:pic>
        <p:nvPicPr>
          <p:cNvPr id="9218" name="Picture 2">
            <a:extLst>
              <a:ext uri="{FF2B5EF4-FFF2-40B4-BE49-F238E27FC236}">
                <a16:creationId xmlns:a16="http://schemas.microsoft.com/office/drawing/2014/main" id="{EA996FE9-4364-42A4-82B7-2F0420601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005" y="4034119"/>
            <a:ext cx="22513041" cy="692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2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4" name="Picture 3" descr="A planet in space&#10;&#10;Description automatically generated with medium confidence">
            <a:extLst>
              <a:ext uri="{FF2B5EF4-FFF2-40B4-BE49-F238E27FC236}">
                <a16:creationId xmlns:a16="http://schemas.microsoft.com/office/drawing/2014/main" id="{F0D45A3E-2F38-6448-31D0-3F7241B8C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0" y="1475637"/>
            <a:ext cx="22288500" cy="10764726"/>
          </a:xfrm>
          <a:prstGeom prst="rect">
            <a:avLst/>
          </a:prstGeom>
        </p:spPr>
      </p:pic>
    </p:spTree>
    <p:extLst>
      <p:ext uri="{BB962C8B-B14F-4D97-AF65-F5344CB8AC3E}">
        <p14:creationId xmlns:p14="http://schemas.microsoft.com/office/powerpoint/2010/main" val="125926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 name="Additional chapter intro…">
            <a:extLst>
              <a:ext uri="{FF2B5EF4-FFF2-40B4-BE49-F238E27FC236}">
                <a16:creationId xmlns:a16="http://schemas.microsoft.com/office/drawing/2014/main" id="{6B5949A3-E3C3-F7E1-6F49-CB0600860699}"/>
              </a:ext>
            </a:extLst>
          </p:cNvPr>
          <p:cNvSpPr txBox="1"/>
          <p:nvPr/>
        </p:nvSpPr>
        <p:spPr>
          <a:xfrm>
            <a:off x="2153394" y="2679438"/>
            <a:ext cx="8156335"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err="1">
                <a:solidFill>
                  <a:schemeClr val="bg1"/>
                </a:solidFill>
              </a:rPr>
              <a:t>ProviderSettings</a:t>
            </a:r>
            <a:endParaRPr sz="8000" dirty="0">
              <a:solidFill>
                <a:schemeClr val="bg1"/>
              </a:solidFill>
            </a:endParaRPr>
          </a:p>
        </p:txBody>
      </p:sp>
      <p:sp>
        <p:nvSpPr>
          <p:cNvPr id="7" name="Additional chapter intro…">
            <a:extLst>
              <a:ext uri="{FF2B5EF4-FFF2-40B4-BE49-F238E27FC236}">
                <a16:creationId xmlns:a16="http://schemas.microsoft.com/office/drawing/2014/main" id="{74843F2E-1EF1-C463-9378-AA926652A4FD}"/>
              </a:ext>
            </a:extLst>
          </p:cNvPr>
          <p:cNvSpPr txBox="1"/>
          <p:nvPr/>
        </p:nvSpPr>
        <p:spPr>
          <a:xfrm>
            <a:off x="3296394" y="5410172"/>
            <a:ext cx="8156335"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1143000" indent="-1143000">
              <a:lnSpc>
                <a:spcPct val="80000"/>
              </a:lnSpc>
              <a:buFontTx/>
              <a:buChar char="-"/>
              <a:defRPr sz="7000" cap="none" spc="-209">
                <a:solidFill>
                  <a:srgbClr val="000000"/>
                </a:solidFill>
              </a:defRPr>
            </a:pPr>
            <a:r>
              <a:rPr lang="en-US" sz="8000" dirty="0">
                <a:solidFill>
                  <a:schemeClr val="bg1"/>
                </a:solidFill>
              </a:rPr>
              <a:t>Endpoints</a:t>
            </a:r>
          </a:p>
          <a:p>
            <a:pPr marL="1143000" indent="-1143000">
              <a:lnSpc>
                <a:spcPct val="80000"/>
              </a:lnSpc>
              <a:buFontTx/>
              <a:buChar char="-"/>
              <a:defRPr sz="7000" cap="none" spc="-209">
                <a:solidFill>
                  <a:srgbClr val="000000"/>
                </a:solidFill>
              </a:defRPr>
            </a:pPr>
            <a:r>
              <a:rPr lang="en-US" sz="8000" dirty="0">
                <a:solidFill>
                  <a:schemeClr val="bg1"/>
                </a:solidFill>
              </a:rPr>
              <a:t>Issuer</a:t>
            </a:r>
            <a:endParaRPr sz="8000" dirty="0">
              <a:solidFill>
                <a:schemeClr val="bg1"/>
              </a:solidFill>
            </a:endParaRPr>
          </a:p>
        </p:txBody>
      </p:sp>
    </p:spTree>
    <p:extLst>
      <p:ext uri="{BB962C8B-B14F-4D97-AF65-F5344CB8AC3E}">
        <p14:creationId xmlns:p14="http://schemas.microsoft.com/office/powerpoint/2010/main" val="3140567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6" name="Additional chapter intro…">
            <a:extLst>
              <a:ext uri="{FF2B5EF4-FFF2-40B4-BE49-F238E27FC236}">
                <a16:creationId xmlns:a16="http://schemas.microsoft.com/office/drawing/2014/main" id="{6B5949A3-E3C3-F7E1-6F49-CB0600860699}"/>
              </a:ext>
            </a:extLst>
          </p:cNvPr>
          <p:cNvSpPr txBox="1"/>
          <p:nvPr/>
        </p:nvSpPr>
        <p:spPr>
          <a:xfrm>
            <a:off x="2153394" y="2679438"/>
            <a:ext cx="8156335"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err="1">
                <a:solidFill>
                  <a:schemeClr val="bg1"/>
                </a:solidFill>
              </a:rPr>
              <a:t>JWKSource</a:t>
            </a:r>
            <a:endParaRPr sz="8000" dirty="0">
              <a:solidFill>
                <a:schemeClr val="bg1"/>
              </a:solidFill>
            </a:endParaRPr>
          </a:p>
        </p:txBody>
      </p:sp>
      <p:sp>
        <p:nvSpPr>
          <p:cNvPr id="7" name="Additional chapter intro…">
            <a:extLst>
              <a:ext uri="{FF2B5EF4-FFF2-40B4-BE49-F238E27FC236}">
                <a16:creationId xmlns:a16="http://schemas.microsoft.com/office/drawing/2014/main" id="{74843F2E-1EF1-C463-9378-AA926652A4FD}"/>
              </a:ext>
            </a:extLst>
          </p:cNvPr>
          <p:cNvSpPr txBox="1"/>
          <p:nvPr/>
        </p:nvSpPr>
        <p:spPr>
          <a:xfrm>
            <a:off x="3067793" y="6664614"/>
            <a:ext cx="912420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marL="1143000" indent="-1143000">
              <a:lnSpc>
                <a:spcPct val="80000"/>
              </a:lnSpc>
              <a:buFontTx/>
              <a:buChar char="-"/>
              <a:defRPr sz="7000" cap="none" spc="-209">
                <a:solidFill>
                  <a:srgbClr val="000000"/>
                </a:solidFill>
              </a:defRPr>
            </a:pPr>
            <a:r>
              <a:rPr lang="en-US" sz="8000" dirty="0">
                <a:solidFill>
                  <a:schemeClr val="bg1"/>
                </a:solidFill>
              </a:rPr>
              <a:t>RSA key pair(s)</a:t>
            </a:r>
            <a:endParaRPr sz="8000" dirty="0">
              <a:solidFill>
                <a:schemeClr val="bg1"/>
              </a:solidFill>
            </a:endParaRPr>
          </a:p>
        </p:txBody>
      </p:sp>
    </p:spTree>
    <p:extLst>
      <p:ext uri="{BB962C8B-B14F-4D97-AF65-F5344CB8AC3E}">
        <p14:creationId xmlns:p14="http://schemas.microsoft.com/office/powerpoint/2010/main" val="2914107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8893415" y="5860788"/>
            <a:ext cx="6060836"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Let’s try it…</a:t>
            </a:r>
            <a:endParaRPr sz="8000" dirty="0">
              <a:solidFill>
                <a:schemeClr val="bg1"/>
              </a:solidFill>
            </a:endParaRPr>
          </a:p>
        </p:txBody>
      </p:sp>
    </p:spTree>
    <p:extLst>
      <p:ext uri="{BB962C8B-B14F-4D97-AF65-F5344CB8AC3E}">
        <p14:creationId xmlns:p14="http://schemas.microsoft.com/office/powerpoint/2010/main" val="789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3525103" y="1770988"/>
            <a:ext cx="7504847"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manning.com</a:t>
            </a:r>
            <a:endParaRPr sz="8000" dirty="0">
              <a:solidFill>
                <a:schemeClr val="bg1"/>
              </a:solidFill>
            </a:endParaRPr>
          </a:p>
        </p:txBody>
      </p:sp>
      <p:sp>
        <p:nvSpPr>
          <p:cNvPr id="8" name="Additional chapter intro…">
            <a:extLst>
              <a:ext uri="{FF2B5EF4-FFF2-40B4-BE49-F238E27FC236}">
                <a16:creationId xmlns:a16="http://schemas.microsoft.com/office/drawing/2014/main" id="{B0B0B7D0-9A67-4280-812C-36D4F1C1FA12}"/>
              </a:ext>
            </a:extLst>
          </p:cNvPr>
          <p:cNvSpPr txBox="1"/>
          <p:nvPr/>
        </p:nvSpPr>
        <p:spPr>
          <a:xfrm>
            <a:off x="3440235" y="3273921"/>
            <a:ext cx="7179041"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ctwspringio22 </a:t>
            </a:r>
          </a:p>
        </p:txBody>
      </p:sp>
      <p:pic>
        <p:nvPicPr>
          <p:cNvPr id="3" name="Picture 2">
            <a:extLst>
              <a:ext uri="{FF2B5EF4-FFF2-40B4-BE49-F238E27FC236}">
                <a16:creationId xmlns:a16="http://schemas.microsoft.com/office/drawing/2014/main" id="{672C60CA-251F-466D-9EC3-136F02BDFC1F}"/>
              </a:ext>
            </a:extLst>
          </p:cNvPr>
          <p:cNvPicPr>
            <a:picLocks noChangeAspect="1"/>
          </p:cNvPicPr>
          <p:nvPr/>
        </p:nvPicPr>
        <p:blipFill>
          <a:blip r:embed="rId4"/>
          <a:stretch>
            <a:fillRect/>
          </a:stretch>
        </p:blipFill>
        <p:spPr>
          <a:xfrm>
            <a:off x="14282737" y="1496056"/>
            <a:ext cx="9587339" cy="11452107"/>
          </a:xfrm>
          <a:prstGeom prst="rect">
            <a:avLst/>
          </a:prstGeom>
        </p:spPr>
      </p:pic>
      <p:pic>
        <p:nvPicPr>
          <p:cNvPr id="4" name="Picture 3" descr="Qr code&#10;&#10;Description automatically generated">
            <a:extLst>
              <a:ext uri="{FF2B5EF4-FFF2-40B4-BE49-F238E27FC236}">
                <a16:creationId xmlns:a16="http://schemas.microsoft.com/office/drawing/2014/main" id="{CAA9BC66-AD31-BA36-C812-269A5E3F87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33700" y="4929254"/>
            <a:ext cx="7476026" cy="7476026"/>
          </a:xfrm>
          <a:prstGeom prst="rect">
            <a:avLst/>
          </a:prstGeom>
        </p:spPr>
      </p:pic>
    </p:spTree>
    <p:extLst>
      <p:ext uri="{BB962C8B-B14F-4D97-AF65-F5344CB8AC3E}">
        <p14:creationId xmlns:p14="http://schemas.microsoft.com/office/powerpoint/2010/main" val="208276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C3449327-2CE1-E307-3151-1678A85A5BAC}"/>
              </a:ext>
            </a:extLst>
          </p:cNvPr>
          <p:cNvPicPr>
            <a:picLocks noChangeAspect="1"/>
          </p:cNvPicPr>
          <p:nvPr/>
        </p:nvPicPr>
        <p:blipFill>
          <a:blip r:embed="rId4"/>
          <a:stretch>
            <a:fillRect/>
          </a:stretch>
        </p:blipFill>
        <p:spPr>
          <a:xfrm>
            <a:off x="6423649" y="1417366"/>
            <a:ext cx="10821086" cy="10946912"/>
          </a:xfrm>
          <a:prstGeom prst="rect">
            <a:avLst/>
          </a:prstGeom>
        </p:spPr>
      </p:pic>
    </p:spTree>
    <p:extLst>
      <p:ext uri="{BB962C8B-B14F-4D97-AF65-F5344CB8AC3E}">
        <p14:creationId xmlns:p14="http://schemas.microsoft.com/office/powerpoint/2010/main" val="157755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3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19050" y="1905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9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 name="Picture 4">
            <a:extLst>
              <a:ext uri="{FF2B5EF4-FFF2-40B4-BE49-F238E27FC236}">
                <a16:creationId xmlns:a16="http://schemas.microsoft.com/office/drawing/2014/main" id="{D908BB78-C4AF-428D-8DC4-0F3715490289}"/>
              </a:ext>
            </a:extLst>
          </p:cNvPr>
          <p:cNvPicPr>
            <a:picLocks noChangeAspect="1"/>
          </p:cNvPicPr>
          <p:nvPr/>
        </p:nvPicPr>
        <p:blipFill>
          <a:blip r:embed="rId3"/>
          <a:stretch>
            <a:fillRect/>
          </a:stretch>
        </p:blipFill>
        <p:spPr>
          <a:xfrm>
            <a:off x="7673788" y="1100790"/>
            <a:ext cx="9592236" cy="12222649"/>
          </a:xfrm>
          <a:prstGeom prst="rect">
            <a:avLst/>
          </a:prstGeom>
        </p:spPr>
      </p:pic>
    </p:spTree>
    <p:extLst>
      <p:ext uri="{BB962C8B-B14F-4D97-AF65-F5344CB8AC3E}">
        <p14:creationId xmlns:p14="http://schemas.microsoft.com/office/powerpoint/2010/main" val="219626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C3449327-2CE1-E307-3151-1678A85A5BAC}"/>
              </a:ext>
            </a:extLst>
          </p:cNvPr>
          <p:cNvPicPr>
            <a:picLocks noChangeAspect="1"/>
          </p:cNvPicPr>
          <p:nvPr/>
        </p:nvPicPr>
        <p:blipFill>
          <a:blip r:embed="rId4"/>
          <a:stretch>
            <a:fillRect/>
          </a:stretch>
        </p:blipFill>
        <p:spPr>
          <a:xfrm>
            <a:off x="6423649" y="1417366"/>
            <a:ext cx="10821086" cy="10946912"/>
          </a:xfrm>
          <a:prstGeom prst="rect">
            <a:avLst/>
          </a:prstGeom>
        </p:spPr>
      </p:pic>
    </p:spTree>
    <p:extLst>
      <p:ext uri="{BB962C8B-B14F-4D97-AF65-F5344CB8AC3E}">
        <p14:creationId xmlns:p14="http://schemas.microsoft.com/office/powerpoint/2010/main" val="404947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9712941" y="5414942"/>
            <a:ext cx="5537412"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Spring Security.</a:t>
            </a:r>
            <a:endParaRPr sz="8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6969364" y="5368346"/>
            <a:ext cx="11784801" cy="207236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The new authorization server project.</a:t>
            </a:r>
            <a:endParaRPr sz="8000" dirty="0">
              <a:solidFill>
                <a:schemeClr val="bg1"/>
              </a:solidFill>
            </a:endParaRPr>
          </a:p>
        </p:txBody>
      </p:sp>
      <p:pic>
        <p:nvPicPr>
          <p:cNvPr id="6" name="Picture 2">
            <a:extLst>
              <a:ext uri="{FF2B5EF4-FFF2-40B4-BE49-F238E27FC236}">
                <a16:creationId xmlns:a16="http://schemas.microsoft.com/office/drawing/2014/main" id="{465F3C11-DD20-3ED6-390E-109FE0468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98755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80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2"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i="0" u="none" strike="noStrike" cap="none" spc="0" normalizeH="0" baseline="0" dirty="0">
              <a:ln>
                <a:noFill/>
              </a:ln>
              <a:solidFill>
                <a:srgbClr val="FFFFFF"/>
              </a:solidFill>
              <a:effectLst/>
              <a:uFillTx/>
              <a:latin typeface="+mn-lt"/>
              <a:ea typeface="+mn-ea"/>
              <a:cs typeface="+mn-cs"/>
              <a:sym typeface="Helvetica"/>
            </a:endParaRPr>
          </a:p>
        </p:txBody>
      </p:sp>
      <p:sp>
        <p:nvSpPr>
          <p:cNvPr id="6" name="Additional chapter intro…">
            <a:extLst>
              <a:ext uri="{FF2B5EF4-FFF2-40B4-BE49-F238E27FC236}">
                <a16:creationId xmlns:a16="http://schemas.microsoft.com/office/drawing/2014/main" id="{716ABBE6-0924-CD1B-747D-A14354BAD2B6}"/>
              </a:ext>
            </a:extLst>
          </p:cNvPr>
          <p:cNvSpPr txBox="1"/>
          <p:nvPr/>
        </p:nvSpPr>
        <p:spPr>
          <a:xfrm>
            <a:off x="6969364" y="7270488"/>
            <a:ext cx="11784801"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endParaRPr sz="8000" dirty="0">
              <a:solidFill>
                <a:schemeClr val="bg1"/>
              </a:solidFill>
            </a:endParaRPr>
          </a:p>
        </p:txBody>
      </p:sp>
      <p:sp>
        <p:nvSpPr>
          <p:cNvPr id="7" name="Additional chapter intro…">
            <a:extLst>
              <a:ext uri="{FF2B5EF4-FFF2-40B4-BE49-F238E27FC236}">
                <a16:creationId xmlns:a16="http://schemas.microsoft.com/office/drawing/2014/main" id="{3A2848D6-6021-FE7F-FAB0-E48FFCAB898F}"/>
              </a:ext>
            </a:extLst>
          </p:cNvPr>
          <p:cNvSpPr txBox="1"/>
          <p:nvPr/>
        </p:nvSpPr>
        <p:spPr>
          <a:xfrm>
            <a:off x="1657350" y="10146096"/>
            <a:ext cx="21374100" cy="15799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https://github.com/spring-projects/spring-authorization-server/blob/main/SUPPORT_POLICY.adoc</a:t>
            </a:r>
            <a:endParaRPr sz="6000" dirty="0">
              <a:solidFill>
                <a:schemeClr val="bg1"/>
              </a:solidFill>
            </a:endParaRPr>
          </a:p>
        </p:txBody>
      </p:sp>
      <p:pic>
        <p:nvPicPr>
          <p:cNvPr id="1034" name="Picture 10" descr="Az Module Scripts in GitHub Actions | Aidan Finn, IT Pro">
            <a:extLst>
              <a:ext uri="{FF2B5EF4-FFF2-40B4-BE49-F238E27FC236}">
                <a16:creationId xmlns:a16="http://schemas.microsoft.com/office/drawing/2014/main" id="{217A2E8F-95D2-B165-4E09-F12D838E36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4914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3" name="Additional chapter intro…">
            <a:extLst>
              <a:ext uri="{FF2B5EF4-FFF2-40B4-BE49-F238E27FC236}">
                <a16:creationId xmlns:a16="http://schemas.microsoft.com/office/drawing/2014/main" id="{20CA9C9E-5E05-5743-E739-2E8B850A4C58}"/>
              </a:ext>
            </a:extLst>
          </p:cNvPr>
          <p:cNvSpPr txBox="1"/>
          <p:nvPr/>
        </p:nvSpPr>
        <p:spPr>
          <a:xfrm>
            <a:off x="1657349" y="4023962"/>
            <a:ext cx="21374100"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https://github.com/spring-projects/spring-authorization-server</a:t>
            </a:r>
            <a:endParaRPr sz="6000" dirty="0">
              <a:solidFill>
                <a:schemeClr val="bg1"/>
              </a:solidFill>
            </a:endParaRPr>
          </a:p>
        </p:txBody>
      </p:sp>
      <p:sp>
        <p:nvSpPr>
          <p:cNvPr id="15" name="Additional chapter intro…">
            <a:extLst>
              <a:ext uri="{FF2B5EF4-FFF2-40B4-BE49-F238E27FC236}">
                <a16:creationId xmlns:a16="http://schemas.microsoft.com/office/drawing/2014/main" id="{4A860F11-DCE4-B303-4E72-8962EEAB5C5A}"/>
              </a:ext>
            </a:extLst>
          </p:cNvPr>
          <p:cNvSpPr txBox="1"/>
          <p:nvPr/>
        </p:nvSpPr>
        <p:spPr>
          <a:xfrm>
            <a:off x="1657348" y="7945478"/>
            <a:ext cx="7524751" cy="1087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Support policy</a:t>
            </a:r>
            <a:endParaRPr sz="8000" dirty="0">
              <a:solidFill>
                <a:schemeClr val="bg1"/>
              </a:solidFill>
            </a:endParaRPr>
          </a:p>
        </p:txBody>
      </p:sp>
    </p:spTree>
    <p:extLst>
      <p:ext uri="{BB962C8B-B14F-4D97-AF65-F5344CB8AC3E}">
        <p14:creationId xmlns:p14="http://schemas.microsoft.com/office/powerpoint/2010/main" val="146186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95E0FB31-00F3-5BC3-EA61-AF5FD8FFFF24}"/>
              </a:ext>
            </a:extLst>
          </p:cNvPr>
          <p:cNvPicPr>
            <a:picLocks noChangeAspect="1"/>
          </p:cNvPicPr>
          <p:nvPr/>
        </p:nvPicPr>
        <p:blipFill>
          <a:blip r:embed="rId4"/>
          <a:stretch>
            <a:fillRect/>
          </a:stretch>
        </p:blipFill>
        <p:spPr>
          <a:xfrm>
            <a:off x="1956838" y="532373"/>
            <a:ext cx="20350711" cy="12577330"/>
          </a:xfrm>
          <a:prstGeom prst="rect">
            <a:avLst/>
          </a:prstGeom>
        </p:spPr>
      </p:pic>
      <p:sp>
        <p:nvSpPr>
          <p:cNvPr id="4" name="Rectangle: Rounded Corners 3">
            <a:extLst>
              <a:ext uri="{FF2B5EF4-FFF2-40B4-BE49-F238E27FC236}">
                <a16:creationId xmlns:a16="http://schemas.microsoft.com/office/drawing/2014/main" id="{A0C449EC-B3D6-5CB7-4BE2-8BCDDA5520EA}"/>
              </a:ext>
            </a:extLst>
          </p:cNvPr>
          <p:cNvSpPr/>
          <p:nvPr/>
        </p:nvSpPr>
        <p:spPr>
          <a:xfrm>
            <a:off x="2743199" y="8210550"/>
            <a:ext cx="6305550" cy="895350"/>
          </a:xfrm>
          <a:prstGeom prst="roundRect">
            <a:avLst/>
          </a:prstGeom>
          <a:noFill/>
          <a:ln w="7620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
        <p:nvSpPr>
          <p:cNvPr id="10" name="Rectangle: Rounded Corners 9">
            <a:extLst>
              <a:ext uri="{FF2B5EF4-FFF2-40B4-BE49-F238E27FC236}">
                <a16:creationId xmlns:a16="http://schemas.microsoft.com/office/drawing/2014/main" id="{38826E44-FB3F-AF2C-C7F3-392459CA5E4F}"/>
              </a:ext>
            </a:extLst>
          </p:cNvPr>
          <p:cNvSpPr/>
          <p:nvPr/>
        </p:nvSpPr>
        <p:spPr>
          <a:xfrm>
            <a:off x="2743198" y="9144000"/>
            <a:ext cx="17335501" cy="895350"/>
          </a:xfrm>
          <a:prstGeom prst="roundRect">
            <a:avLst/>
          </a:prstGeom>
          <a:noFill/>
          <a:ln w="7620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69088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 name="Picture 4">
            <a:extLst>
              <a:ext uri="{FF2B5EF4-FFF2-40B4-BE49-F238E27FC236}">
                <a16:creationId xmlns:a16="http://schemas.microsoft.com/office/drawing/2014/main" id="{636B75F4-2667-EED8-AFBC-2CA1D2C6B918}"/>
              </a:ext>
            </a:extLst>
          </p:cNvPr>
          <p:cNvPicPr>
            <a:picLocks noChangeAspect="1"/>
          </p:cNvPicPr>
          <p:nvPr/>
        </p:nvPicPr>
        <p:blipFill>
          <a:blip r:embed="rId4"/>
          <a:stretch>
            <a:fillRect/>
          </a:stretch>
        </p:blipFill>
        <p:spPr>
          <a:xfrm>
            <a:off x="1749349" y="3314700"/>
            <a:ext cx="20885302" cy="7086600"/>
          </a:xfrm>
          <a:prstGeom prst="rect">
            <a:avLst/>
          </a:prstGeom>
        </p:spPr>
      </p:pic>
    </p:spTree>
    <p:extLst>
      <p:ext uri="{BB962C8B-B14F-4D97-AF65-F5344CB8AC3E}">
        <p14:creationId xmlns:p14="http://schemas.microsoft.com/office/powerpoint/2010/main" val="2586111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798" ma:contentTypeDescription="Create a new document." ma:contentTypeScope="" ma:versionID="3099ef264f92a19f406e6c41c7580fc0">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1a9b30509d3b1b93454a8e37b45a92ec"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27SRNQJM56W6-732870173-10432</_dlc_DocId>
    <_dlc_DocIdUrl xmlns="9a90466d-298e-42c6-9514-fada4205df45">
      <Url>https://endava.sharepoint.com/Group/InternalCommunication/_layouts/15/DocIdRedir.aspx?ID=27SRNQJM56W6-732870173-10432</Url>
      <Description>27SRNQJM56W6-732870173-10432</Description>
    </_dlc_DocIdUrl>
    <DU xmlns="5eb091e4-7f1b-4143-924e-21e621918c5f" xsi:nil="true"/>
  </documentManagement>
</p:properties>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20565558-66F4-4935-9B9D-EF8AF0AF5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4.xml><?xml version="1.0" encoding="utf-8"?>
<ds:datastoreItem xmlns:ds="http://schemas.openxmlformats.org/officeDocument/2006/customXml" ds:itemID="{CA252F39-48A3-44C1-A017-18E80F9E3DED}">
  <ds:schemaRefs>
    <ds:schemaRef ds:uri="72899ffe-c9be-4b57-81d3-c0709dcc2e4b"/>
    <ds:schemaRef ds:uri="http://purl.org/dc/elements/1.1/"/>
    <ds:schemaRef ds:uri="http://purl.org/dc/terms/"/>
    <ds:schemaRef ds:uri="http://purl.org/dc/dcmitype/"/>
    <ds:schemaRef ds:uri="http://schemas.microsoft.com/office/2006/documentManagement/types"/>
    <ds:schemaRef ds:uri="b00bdadb-5151-4b9a-bcb6-794e3648a446"/>
    <ds:schemaRef ds:uri="http://schemas.microsoft.com/sharepoint/v3"/>
    <ds:schemaRef ds:uri="http://schemas.microsoft.com/office/infopath/2007/PartnerControls"/>
    <ds:schemaRef ds:uri="http://www.w3.org/XML/1998/namespace"/>
    <ds:schemaRef ds:uri="9a90466d-298e-42c6-9514-fada4205df45"/>
    <ds:schemaRef ds:uri="http://schemas.openxmlformats.org/package/2006/metadata/core-properties"/>
    <ds:schemaRef ds:uri="http://schemas.microsoft.com/office/2006/metadata/properties"/>
    <ds:schemaRef ds:uri="5eb091e4-7f1b-4143-924e-21e621918c5f"/>
  </ds:schemaRefs>
</ds:datastoreItem>
</file>

<file path=docProps/app.xml><?xml version="1.0" encoding="utf-8"?>
<Properties xmlns="http://schemas.openxmlformats.org/officeDocument/2006/extended-properties" xmlns:vt="http://schemas.openxmlformats.org/officeDocument/2006/docPropsVTypes">
  <Template/>
  <TotalTime>9953</TotalTime>
  <Words>2296</Words>
  <Application>Microsoft Office PowerPoint</Application>
  <PresentationFormat>Custom</PresentationFormat>
  <Paragraphs>117</Paragraphs>
  <Slides>19</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Laurentiu Spilca</cp:lastModifiedBy>
  <cp:revision>293</cp:revision>
  <dcterms:modified xsi:type="dcterms:W3CDTF">2022-05-26T09:21:32Z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2f27398c-74a4-4b68-9017-8149af1bc261</vt:lpwstr>
  </property>
  <property fmtid="{D5CDD505-2E9C-101B-9397-08002B2CF9AE}" pid="4" name="_dlc_policyId">
    <vt:lpwstr/>
  </property>
  <property fmtid="{D5CDD505-2E9C-101B-9397-08002B2CF9AE}" pid="5" name="ItemRetentionFormula">
    <vt:lpwstr/>
  </property>
</Properties>
</file>